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62" r:id="rId2"/>
    <p:sldId id="268" r:id="rId3"/>
    <p:sldId id="271" r:id="rId4"/>
    <p:sldId id="269" r:id="rId5"/>
    <p:sldId id="270" r:id="rId6"/>
    <p:sldId id="256" r:id="rId7"/>
    <p:sldId id="257" r:id="rId8"/>
    <p:sldId id="258" r:id="rId9"/>
    <p:sldId id="259" r:id="rId10"/>
    <p:sldId id="261" r:id="rId11"/>
    <p:sldId id="264" r:id="rId12"/>
    <p:sldId id="272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56152-4265-4132-8C5F-89967F8CB682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CA374-3B77-4220-8D8A-99819D5594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4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A374-3B77-4220-8D8A-99819D55945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4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F098C-4B3A-40E7-9392-257BAEC3D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школь гифки презент анимашки\kepkeretek_iskola_05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1095" y="-23394"/>
            <a:ext cx="9865095" cy="688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школь гифки презент анимашки\rozhdestvenskaya-blestyashka-i-blestochka-animatsionnaya-kartinka-020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7695"/>
            <a:ext cx="1156086" cy="10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3234652"/>
            <a:ext cx="640871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9562" y="908720"/>
            <a:ext cx="7028585" cy="11331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    </a:t>
            </a:r>
            <a:r>
              <a:rPr lang="ru-RU" sz="4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sz="4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endParaRPr lang="ru-RU" sz="4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-108520" y="1846766"/>
            <a:ext cx="8352928" cy="372537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обучающихся: 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673</a:t>
            </a:r>
            <a:endParaRPr lang="ru-RU" sz="4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школы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336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основной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школы: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287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редней школы: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Классов – комплектов: 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5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школь гифки презент анимашки\Kindergarten-diploma-certificate-powerpoint-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15" y="188640"/>
            <a:ext cx="9149815" cy="686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школь гифки презент анимашки\smayl-chtenie-animatsionnaya-kartinka-004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36459"/>
            <a:ext cx="1414468" cy="7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школь гифки презент анимашки\50690920325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948" y="4088721"/>
            <a:ext cx="12763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школь гифки презент анимашки\604629959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659" y="4938338"/>
            <a:ext cx="1096557" cy="109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6708052"/>
              </p:ext>
            </p:extLst>
          </p:nvPr>
        </p:nvGraphicFramePr>
        <p:xfrm>
          <a:off x="1331640" y="2060848"/>
          <a:ext cx="6840760" cy="2105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68"/>
                <a:gridCol w="3384376"/>
                <a:gridCol w="1944216"/>
              </a:tblGrid>
              <a:tr h="36802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Каникулы </a:t>
                      </a:r>
                      <a:endParaRPr lang="ru-RU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дней</a:t>
                      </a:r>
                      <a:endParaRPr lang="ru-RU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Осенние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октября 2021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декабря 2021 г.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января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Весенние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марта по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апреля 2022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июня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31 августа 2020 г.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13556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каникул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4"/>
          <p:cNvSpPr txBox="1">
            <a:spLocks/>
          </p:cNvSpPr>
          <p:nvPr/>
        </p:nvSpPr>
        <p:spPr>
          <a:xfrm>
            <a:off x="1547664" y="4168698"/>
            <a:ext cx="6400800" cy="769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 </a:t>
            </a: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Дополнительные каникулы для 1 классов </a:t>
            </a:r>
          </a:p>
          <a:p>
            <a:pPr algn="ctr"/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февраля  по </a:t>
            </a: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февраля- 7 дней </a:t>
            </a:r>
            <a:endParaRPr lang="ru-RU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4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школь гифки презент анимашки\0_828ac_dca4804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" y="3293611"/>
            <a:ext cx="914400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школь гифки презент анимашки\747902_html_4a04f50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2771" y="4293096"/>
            <a:ext cx="2013198" cy="181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школь гифки презент анимашки\729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2565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ser\Desktop\школь гифки презент анимашки\033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663358"/>
            <a:ext cx="1426668" cy="159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8148" y="531254"/>
            <a:ext cx="60740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Окончание учебного года: </a:t>
            </a:r>
          </a:p>
          <a:p>
            <a:pPr algn="ctr"/>
            <a:r>
              <a:rPr lang="ru-RU" sz="5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1-4 классов </a:t>
            </a:r>
            <a:r>
              <a:rPr lang="ru-RU" sz="5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54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 мая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40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Формы промежуточной аттестации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Класс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Предмет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Форма аттестации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2-4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Русский язык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Диктант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2-4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Иностранный язык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Контрольная работа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2-4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Литературное чтение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Проверка навыков работы с текстом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2-4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Математика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Контрольная работа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2-4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Окружающий мир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Arial Unicode MS"/>
                          <a:cs typeface="Times New Roman"/>
                        </a:rPr>
                        <a:t>Тестирование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2-4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Музыка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Творческая работа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2-4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ИЗО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Выполнение рисунка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2-4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Технология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Творческая работа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2-4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Физкультура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Сдача  нормативов или тестирование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Arial Unicode MS"/>
                          <a:cs typeface="Times New Roman"/>
                        </a:rPr>
                        <a:t>Основы светской этики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Тестирование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проекты: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637" y="980729"/>
            <a:ext cx="8128541" cy="4091345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Инновационный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республиканского уровня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Социокультурно - образовательный дневник школьника как модель формирования УУД в начальной школе»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участники-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класс,1в класс.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уровня: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информационно- библиотечный центр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 школьная библиотека.</a:t>
            </a:r>
          </a:p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школьного уровня: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«Образовательная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практике психолого- педагогического сопровождения учащихся в условиях реализации ФГОС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участники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C:\Users\user\Desktop\школь гифки презент анимашки\033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43512"/>
            <a:ext cx="176368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школь гифки презент анимашки\24357751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4644" y="5165721"/>
            <a:ext cx="1051372" cy="13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школь гифки презент анимашки\blest8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2512" y="5013176"/>
            <a:ext cx="1604666" cy="150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7346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280920" cy="5688632"/>
          </a:xfrm>
        </p:spPr>
        <p:txBody>
          <a:bodyPr>
            <a:normAutofit/>
          </a:bodyPr>
          <a:lstStyle/>
          <a:p>
            <a:r>
              <a:rPr lang="ru-RU" sz="8000" smtClean="0">
                <a:solidFill>
                  <a:srgbClr val="0000FF"/>
                </a:solidFill>
                <a:latin typeface="Times New Roman" pitchFamily="18" charset="0"/>
              </a:rPr>
              <a:t>СПАСИБО </a:t>
            </a:r>
            <a:endParaRPr lang="ru-RU" sz="80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sz="8000" dirty="0" smtClean="0">
                <a:solidFill>
                  <a:srgbClr val="0000FF"/>
                </a:solidFill>
                <a:latin typeface="Times New Roman" pitchFamily="18" charset="0"/>
              </a:rPr>
              <a:t>за внимание!</a:t>
            </a:r>
          </a:p>
          <a:p>
            <a:pPr algn="l"/>
            <a:endParaRPr lang="ru-RU" sz="8000" dirty="0"/>
          </a:p>
        </p:txBody>
      </p:sp>
      <p:pic>
        <p:nvPicPr>
          <p:cNvPr id="4" name="Picture 2" descr="J:\Мила 2\картинки на школьныю тему\Рисунок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5357826"/>
            <a:ext cx="1584175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cde057891a9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58" y="500042"/>
            <a:ext cx="971601" cy="313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924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9" name="Group 49"/>
          <p:cNvGraphicFramePr>
            <a:graphicFrameLocks noGrp="1"/>
          </p:cNvGraphicFramePr>
          <p:nvPr/>
        </p:nvGraphicFramePr>
        <p:xfrm>
          <a:off x="990600" y="914400"/>
          <a:ext cx="7467600" cy="3657608"/>
        </p:xfrm>
        <a:graphic>
          <a:graphicData uri="http://schemas.openxmlformats.org/drawingml/2006/table">
            <a:tbl>
              <a:tblPr/>
              <a:tblGrid>
                <a:gridCol w="1493838"/>
                <a:gridCol w="1493837"/>
                <a:gridCol w="1492250"/>
                <a:gridCol w="1493838"/>
                <a:gridCol w="1493837"/>
              </a:tblGrid>
              <a:tr h="111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Класс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Кол-во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обуч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Успеваемость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Качество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Оставлен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4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1-4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336/246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334/246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165/67%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первоклассника оставлены на повторное обучение в 1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" descr="C:\Users\user\Desktop\школь гифки презент анимашки\kepkeretek_iskola_05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222" y="0"/>
            <a:ext cx="9865095" cy="688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Показатели успеваемости и качества по учебным предметам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857365"/>
          <a:ext cx="8229600" cy="37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4"/>
                <a:gridCol w="1643074"/>
                <a:gridCol w="1465902"/>
                <a:gridCol w="1891684"/>
                <a:gridCol w="1400156"/>
              </a:tblGrid>
              <a:tr h="9166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Предметы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 4,5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% успеваемости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% качества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11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Математика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64,6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11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Русский язык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146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59,3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66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Литературное чтение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76,4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66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Окружающий мир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78,8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J:\Мила 2\картинки на школьныю тему\Рисунок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5500702"/>
            <a:ext cx="1820719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Сравнительный анализ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успеваемости начальной школы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 годам</a:t>
            </a:r>
          </a:p>
        </p:txBody>
      </p:sp>
      <p:graphicFrame>
        <p:nvGraphicFramePr>
          <p:cNvPr id="13365" name="Group 53"/>
          <p:cNvGraphicFramePr>
            <a:graphicFrameLocks noGrp="1"/>
          </p:cNvGraphicFramePr>
          <p:nvPr>
            <p:ph idx="1"/>
          </p:nvPr>
        </p:nvGraphicFramePr>
        <p:xfrm>
          <a:off x="571473" y="2387640"/>
          <a:ext cx="7786742" cy="3227436"/>
        </p:xfrm>
        <a:graphic>
          <a:graphicData uri="http://schemas.openxmlformats.org/drawingml/2006/table">
            <a:tbl>
              <a:tblPr/>
              <a:tblGrid>
                <a:gridCol w="1607361"/>
                <a:gridCol w="1537475"/>
                <a:gridCol w="1537475"/>
                <a:gridCol w="1467590"/>
                <a:gridCol w="1636841"/>
              </a:tblGrid>
              <a:tr h="806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Учебный год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Кол-во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обуч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Успевае мость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Качество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Кол-во неуспев.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2018-2019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341/336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60,5%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2019-2020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338/258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66,8%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4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2020-2021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336/246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67%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              (дублирование)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7" descr="cde057891a9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3813" y="3135"/>
            <a:ext cx="950187" cy="30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школь гифки презент анимашки\kepkeretek_iskola_05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1095" y="-23394"/>
            <a:ext cx="9865095" cy="688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школь гифки презент анимашки\rozhdestvenskaya-blestyashka-i-blestochka-animatsionnaya-kartinka-020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7695"/>
            <a:ext cx="1156086" cy="10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3234652"/>
            <a:ext cx="640871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9563" y="908720"/>
            <a:ext cx="6336704" cy="1133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    </a:t>
            </a:r>
            <a:r>
              <a:rPr lang="ru-RU" sz="4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4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endParaRPr lang="ru-RU" sz="4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-108520" y="1846766"/>
            <a:ext cx="8352928" cy="372537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обучающихся: 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681</a:t>
            </a:r>
            <a:endParaRPr lang="ru-RU" sz="4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школы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319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</a:p>
          <a:p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сновной школы: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4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редней школы: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Классов – комплектов: 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5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школь гифки презент анимашки\73328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408" y="-99392"/>
            <a:ext cx="9163202" cy="687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школь гифки презент анимашки\vil2_cloche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-99392"/>
            <a:ext cx="1879923" cy="181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школь гифки презент анимашки\7b2ywyg-005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53136"/>
            <a:ext cx="1734400" cy="15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916832"/>
            <a:ext cx="7772400" cy="317385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урок-   08. 30-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09.10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урок-   09. 25-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10.05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урок – 10. 25-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11.05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урок-   11.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25 - 12.05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урок-   12. 20-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13.00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урок-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13.10-13.50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ПЕРЕМЕНЫ-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10-20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328768"/>
            <a:ext cx="7772400" cy="38693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1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</a:t>
            </a:r>
          </a:p>
          <a:p>
            <a:pPr algn="ctr"/>
            <a:r>
              <a:rPr lang="ru-RU" sz="1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учреждения: </a:t>
            </a:r>
            <a:endParaRPr lang="ru-RU" sz="1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8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школь гифки презент анимашки\35732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школь гифки презент анимашки\0_8030a_9b0b0c21_xl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991" y="5201851"/>
            <a:ext cx="1241521" cy="126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школь гифки презент анимашки\246117f27c52890fd2f47df90c1b305f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65283"/>
            <a:ext cx="889984" cy="103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школь гифки презент анимашки\8484194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98153"/>
            <a:ext cx="936104" cy="87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состав: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6572" y="1210195"/>
            <a:ext cx="6408712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учителей, осуществляющих деятельность по реализации программ  общего образования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администрация-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(начальная школа-12)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высшее педагогическое-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( 11учителей начальной школы)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</a:t>
            </a: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</a:t>
            </a: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( 1- учитель начальной школы)  </a:t>
            </a: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Квалификационные  категории: высшую-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12,/3 </a:t>
            </a: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первую-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16/6</a:t>
            </a: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СЗД-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6/3</a:t>
            </a: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Б/к-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400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 до 2 лет в образовательном учреждении</a:t>
            </a:r>
            <a:r>
              <a:rPr lang="ru-RU" sz="2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6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школь гифки презент анимашки\5400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869" y="7438"/>
            <a:ext cx="9186725" cy="6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школь гифки презент анимашки\4cbx7pMcg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438"/>
            <a:ext cx="852686" cy="105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школь гифки презент анимашки\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57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школь гифки презент анимашки\33832_html_m26214490.p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582" y="5013177"/>
            <a:ext cx="1768102" cy="9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50" y="44624"/>
            <a:ext cx="7772400" cy="482453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календарный график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года:</a:t>
            </a:r>
          </a:p>
          <a:p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Начало учебного года – 1 сентября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г;</a:t>
            </a:r>
          </a:p>
          <a:p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родолжительность учебного года: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2-4 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классы-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учебные недели;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классы-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учебные недели</a:t>
            </a:r>
          </a:p>
          <a:p>
            <a:r>
              <a: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Продолжительность учебной недели: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1-4классы-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дней, 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3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школь гифки презент анимашки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школь гифки презент анимашки\23075617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9200"/>
            <a:ext cx="1407790" cy="14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школь гифки презент анимашки\24357751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4644" y="5165721"/>
            <a:ext cx="1051372" cy="13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школь гифки презент анимашки\blest82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48552"/>
            <a:ext cx="936104" cy="117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4078681"/>
              </p:ext>
            </p:extLst>
          </p:nvPr>
        </p:nvGraphicFramePr>
        <p:xfrm>
          <a:off x="1187624" y="980728"/>
          <a:ext cx="6840760" cy="3564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68"/>
                <a:gridCol w="1586456"/>
                <a:gridCol w="3742136"/>
              </a:tblGrid>
              <a:tr h="9504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четверти</a:t>
                      </a:r>
                      <a:endParaRPr lang="ru-RU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учебных недель </a:t>
                      </a:r>
                      <a:endParaRPr lang="ru-RU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</a:t>
                      </a:r>
                      <a:endParaRPr lang="ru-RU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87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24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 01.09. </a:t>
                      </a:r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 23.10.2021 </a:t>
                      </a:r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24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33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 </a:t>
                      </a:r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  </a:t>
                      </a:r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25.12.2021 </a:t>
                      </a:r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24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 </a:t>
                      </a:r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10.01</a:t>
                      </a:r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26.03.2022г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95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 </a:t>
                      </a:r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4.04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 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31.05.2022г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39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552</Words>
  <Application>Microsoft Office PowerPoint</Application>
  <PresentationFormat>Экран (4:3)</PresentationFormat>
  <Paragraphs>176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2020-2021 учебный год</vt:lpstr>
      <vt:lpstr>Слайд 2</vt:lpstr>
      <vt:lpstr>Показатели успеваемости и качества по учебным предметам</vt:lpstr>
      <vt:lpstr>Сравнительный анализ  успеваемости начальной школы по годам</vt:lpstr>
      <vt:lpstr>    2021-2022 учебный год</vt:lpstr>
      <vt:lpstr>1 урок-   08. 30- 09.10  2 урок-   09. 25- 10.05  3 урок – 10. 25- 11.05 4 урок-   11. 25 - 12.05 5 урок-   12. 20- 13.00 6 урок-    13.10-13.50                 ПЕРЕМЕНЫ- 10-20 мин </vt:lpstr>
      <vt:lpstr>Кадровый состав:</vt:lpstr>
      <vt:lpstr>Слайд 8</vt:lpstr>
      <vt:lpstr>Слайд 9</vt:lpstr>
      <vt:lpstr>Слайд 10</vt:lpstr>
      <vt:lpstr>Слайд 11</vt:lpstr>
      <vt:lpstr>    Формы промежуточной аттестации</vt:lpstr>
      <vt:lpstr>Инновационные проекты: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ДИР</cp:lastModifiedBy>
  <cp:revision>56</cp:revision>
  <dcterms:created xsi:type="dcterms:W3CDTF">2017-09-27T12:31:39Z</dcterms:created>
  <dcterms:modified xsi:type="dcterms:W3CDTF">2021-10-16T00:50:44Z</dcterms:modified>
</cp:coreProperties>
</file>