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4" r:id="rId4"/>
    <p:sldId id="278" r:id="rId5"/>
    <p:sldId id="267" r:id="rId6"/>
    <p:sldId id="271" r:id="rId7"/>
    <p:sldId id="269" r:id="rId8"/>
    <p:sldId id="270" r:id="rId9"/>
    <p:sldId id="268" r:id="rId10"/>
    <p:sldId id="281" r:id="rId11"/>
    <p:sldId id="276" r:id="rId12"/>
    <p:sldId id="274" r:id="rId13"/>
    <p:sldId id="273" r:id="rId14"/>
    <p:sldId id="275" r:id="rId15"/>
    <p:sldId id="260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59920" cy="20829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Ученическое самоуправление, как условие развития лидерских качеств.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Выполнила: заместитель директора по воспитательной работе 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МБОУ «СОШ №1 им. Н.Н.Яковлева»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Татьяна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Агафоновна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Маркова.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ороповаВВ\Desktop\классный классный\IMG_8089.JPG"/>
          <p:cNvPicPr>
            <a:picLocks noChangeAspect="1" noChangeArrowheads="1"/>
          </p:cNvPicPr>
          <p:nvPr/>
        </p:nvPicPr>
        <p:blipFill>
          <a:blip r:embed="rId2" cstate="print"/>
          <a:srcRect l="36612" t="25751" r="49213" b="46837"/>
          <a:stretch>
            <a:fillRect/>
          </a:stretch>
        </p:blipFill>
        <p:spPr bwMode="auto">
          <a:xfrm>
            <a:off x="1259632" y="3861048"/>
            <a:ext cx="194421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16632"/>
            <a:ext cx="6264696" cy="936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определить лидера в детском коллективе?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484784"/>
            <a:ext cx="2736304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Наблюдение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852936"/>
            <a:ext cx="2736304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Анкетирование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4221088"/>
            <a:ext cx="2808312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5517232"/>
            <a:ext cx="2808312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Тренинги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ТороповаВВ\Desktop\перекинула\все фото\фото учит\Фото\DSCN76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283279">
            <a:off x="3924725" y="1118057"/>
            <a:ext cx="3064892" cy="1724002"/>
          </a:xfrm>
          <a:prstGeom prst="rect">
            <a:avLst/>
          </a:prstGeom>
          <a:noFill/>
        </p:spPr>
      </p:pic>
      <p:pic>
        <p:nvPicPr>
          <p:cNvPr id="5122" name="Picture 2" descr="C:\Users\ТороповаВВ\Desktop\перекинула\все фото\фото учит\посвящение Созвездие\DSCN1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978932"/>
            <a:ext cx="2376264" cy="1782399"/>
          </a:xfrm>
          <a:prstGeom prst="rect">
            <a:avLst/>
          </a:prstGeom>
          <a:noFill/>
        </p:spPr>
      </p:pic>
      <p:pic>
        <p:nvPicPr>
          <p:cNvPr id="5123" name="Picture 3" descr="C:\Users\ТороповаВВ\Desktop\перекинула\Новая папка\20161223_174933.jpg"/>
          <p:cNvPicPr>
            <a:picLocks noChangeAspect="1" noChangeArrowheads="1"/>
          </p:cNvPicPr>
          <p:nvPr/>
        </p:nvPicPr>
        <p:blipFill>
          <a:blip r:embed="rId4" cstate="print"/>
          <a:srcRect t="6951" r="20600"/>
          <a:stretch>
            <a:fillRect/>
          </a:stretch>
        </p:blipFill>
        <p:spPr bwMode="auto">
          <a:xfrm rot="390553">
            <a:off x="7028141" y="424567"/>
            <a:ext cx="1779662" cy="2780812"/>
          </a:xfrm>
          <a:prstGeom prst="rect">
            <a:avLst/>
          </a:prstGeom>
          <a:noFill/>
        </p:spPr>
      </p:pic>
      <p:pic>
        <p:nvPicPr>
          <p:cNvPr id="5124" name="Picture 4" descr="C:\Users\ТороповаВВ\Desktop\перекинула\Посл.фото\20180428_1413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78034">
            <a:off x="6404534" y="2957422"/>
            <a:ext cx="2376264" cy="3168352"/>
          </a:xfrm>
          <a:prstGeom prst="rect">
            <a:avLst/>
          </a:prstGeom>
          <a:noFill/>
        </p:spPr>
      </p:pic>
      <p:pic>
        <p:nvPicPr>
          <p:cNvPr id="5125" name="Picture 5" descr="C:\Users\ТороповаВВ\Desktop\перекинула\фото учит\Фото\20160902_1308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18417">
            <a:off x="4499992" y="4581128"/>
            <a:ext cx="1491630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ТороповаВВ\Desktop\перекинула\фото учит\Фото\DSC_0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7" y="5229200"/>
            <a:ext cx="2057701" cy="1368152"/>
          </a:xfrm>
          <a:prstGeom prst="rect">
            <a:avLst/>
          </a:prstGeom>
          <a:noFill/>
        </p:spPr>
      </p:pic>
      <p:pic>
        <p:nvPicPr>
          <p:cNvPr id="14" name="Picture 3" descr="C:\Users\ТороповаВВ\Desktop\перекинула\фото учит\20170328_102145.jpg"/>
          <p:cNvPicPr>
            <a:picLocks noChangeAspect="1" noChangeArrowheads="1"/>
          </p:cNvPicPr>
          <p:nvPr/>
        </p:nvPicPr>
        <p:blipFill>
          <a:blip r:embed="rId3" cstate="print"/>
          <a:srcRect l="24000" t="24000" r="12000" b="18000"/>
          <a:stretch>
            <a:fillRect/>
          </a:stretch>
        </p:blipFill>
        <p:spPr bwMode="auto">
          <a:xfrm>
            <a:off x="6588224" y="2492896"/>
            <a:ext cx="1728192" cy="2088232"/>
          </a:xfrm>
          <a:prstGeom prst="rect">
            <a:avLst/>
          </a:prstGeom>
          <a:noFill/>
        </p:spPr>
      </p:pic>
      <p:sp>
        <p:nvSpPr>
          <p:cNvPr id="4" name="Блок-схема: процесс 3"/>
          <p:cNvSpPr/>
          <p:nvPr/>
        </p:nvSpPr>
        <p:spPr>
          <a:xfrm>
            <a:off x="2987824" y="332656"/>
            <a:ext cx="4176464" cy="792088"/>
          </a:xfrm>
          <a:prstGeom prst="flowChartProcess">
            <a:avLst/>
          </a:prstGeom>
          <a:solidFill>
            <a:srgbClr val="C0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СХЕМА ВОСПИТАНИЯ ЛИДЕРА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5085184"/>
            <a:ext cx="3096344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Новичок или наблюдатель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(Смотрит, запоминает, учится)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1484784"/>
            <a:ext cx="3096344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Лидер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(Занимается активной деятельностью, ведет работу секции, помощник, куратор)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2924944"/>
            <a:ext cx="3096344" cy="936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 или участник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(Организует , планирует и проводит работу в малых группах)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 rot="5400000" flipH="1" flipV="1">
            <a:off x="4139952" y="4653136"/>
            <a:ext cx="1440160" cy="115212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rot="5400000" flipH="1" flipV="1">
            <a:off x="5220072" y="3140968"/>
            <a:ext cx="1584176" cy="115212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ТороповаВВ\Desktop\перекинула\фото учит\20170331_11162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27146"/>
          <a:stretch>
            <a:fillRect/>
          </a:stretch>
        </p:blipFill>
        <p:spPr bwMode="auto">
          <a:xfrm>
            <a:off x="5436096" y="3717032"/>
            <a:ext cx="1574490" cy="152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4"/>
          <p:cNvSpPr>
            <a:spLocks noGrp="1"/>
          </p:cNvSpPr>
          <p:nvPr>
            <p:ph idx="1"/>
          </p:nvPr>
        </p:nvSpPr>
        <p:spPr>
          <a:xfrm>
            <a:off x="1115616" y="260648"/>
            <a:ext cx="7818072" cy="5987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2015 -2016 учебный год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Районный конкурс «Мисс Осень» – 1место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Районный  конкурс  « Служу России»  -1-место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Районный конкурс фотографий "Я и книга». Сафронов Дима,11 класс.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Районный конкурс  рисунков "Я за ЗОЖ»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Богатырева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Ксюша, Миронова Настя, 9 б класс - 1 место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Команда «Родина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Кульбертинова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 1 место в районной игре КВН, 2 место в республиканской игре КВН.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учащихся школы вошли в книгу «Война в судьбе моей семьи» изд. «Сфера» .г.Якутск.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Отборочный турнир «Старты надежд«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Толсятячков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Эдуард, 10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класс,Стародубцев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Сергей , 10 класс.-1 место.</a:t>
            </a:r>
          </a:p>
          <a:p>
            <a:pPr>
              <a:buNone/>
            </a:pP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Легкоатетическая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эстафета на призы газеты «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Олекма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 в честь дня Победы: старшая группа 1-место</a:t>
            </a:r>
          </a:p>
          <a:p>
            <a:pPr lvl="0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Большедворская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Екатерина, 8 Б класс, кандидат на игры «Дети Саха –Азия»</a:t>
            </a:r>
          </a:p>
          <a:p>
            <a:pPr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2016-2017 учебный год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Районный конкурс буклетов Детских общественных организаций ЕРДО «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Олекма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- 1место 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Районный конкурс бюллетеней Детских общественных организаций ЕДО «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Олекма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- 2 место 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Инсценировка по произведениям А.Гайдара в рамках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районного слета ЕРДО «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Олекма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-1место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Районный  конкурс  « Служу России»  -1-место</a:t>
            </a:r>
          </a:p>
          <a:p>
            <a:pPr>
              <a:buNone/>
            </a:pP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Легкоатетическая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эстафета на призы газеты «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Олекма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 в честь дня Победы: старшая группа 1-место</a:t>
            </a:r>
          </a:p>
          <a:p>
            <a:pPr>
              <a:buNone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691680" y="548680"/>
            <a:ext cx="6408712" cy="432048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Достижения наших лидеров.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560" y="116632"/>
            <a:ext cx="8250120" cy="64087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buNone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2017-2018 учебный год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Районная игра «Интеллектуальный марафон» -1 место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Районная православная олимпиада.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Жевлакова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Софья 3 место. 11 класс.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этап Республиканского конкурса «Будущий дипломат».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Эллясин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Алеша .9 б класс -1место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Победитель республиканского конкурса «Символы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Якутиии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».Одинцова Люда.9 в класс.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Конкурса юных модельеров  «Я -дизайнер», проведенного в рамках декады творческой лаборатории «Искусство и прикладное творчество» .г.Якутск. 2017 г. Борисова Оксана, 8 Б класс.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Всероссийский конкурс «Сверкая алмазами Победы».2016 г.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Габышев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Кирилл, 11 класс -1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место,Арбугина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Анна, 11 класс -2 место.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Районный конкурс «Служу России» - 2 место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Всероссийский конкурса«Спешите делать добрые дела: Номинация: «Маленьких дел не бывает».</a:t>
            </a:r>
          </a:p>
          <a:p>
            <a:pPr>
              <a:buNone/>
            </a:pP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Ладатко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Кирилл Олегович -1 место.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Коллектив 7 А класса победитель Всероссийского творческого конкурса «Герои Великой победы» в номинации: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Литературное творчество -1 место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Нечаев Даниил, 7 А   победитель Всероссийского творческого конкурса «Герои Великой победы» в номинации: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Районный фестиваль ДОО «Мы – будущее нашей Родины» 1 место «Творческий номер» 3 место Визитка.</a:t>
            </a:r>
          </a:p>
          <a:p>
            <a:pPr>
              <a:buNone/>
            </a:pP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Кокоткин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Никита , 7 А класс- Победитель в районном конкурсе чтецов «Шла по земле Великая весна»,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Посвященного 73-летию Победы в ВОВ.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Всероссийский конкурс  «Финансовая грамотность».Одинцова Люда, 9 в класс –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место, Пахомова Вика, 11 класс-1 место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 descr="C:\Users\ТороповаВВ\Desktop\перекинула\все фото\фото учит\Фото\20160902_131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4653136"/>
            <a:ext cx="1368152" cy="1824202"/>
          </a:xfrm>
          <a:prstGeom prst="rect">
            <a:avLst/>
          </a:prstGeom>
          <a:noFill/>
        </p:spPr>
      </p:pic>
      <p:pic>
        <p:nvPicPr>
          <p:cNvPr id="25" name="Picture 8" descr="C:\Users\ТороповаВВ\Desktop\перекинула\все фото\фото учит\фото 2\20170324_195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420888"/>
            <a:ext cx="1424694" cy="1899592"/>
          </a:xfrm>
          <a:prstGeom prst="rect">
            <a:avLst/>
          </a:prstGeom>
          <a:noFill/>
        </p:spPr>
      </p:pic>
      <p:pic>
        <p:nvPicPr>
          <p:cNvPr id="24" name="Picture 4" descr="C:\Users\ТороповаВВ\Desktop\перекинула\все фото\фото учит\Фото\5а\20160509_1233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260648"/>
            <a:ext cx="1296144" cy="1728192"/>
          </a:xfrm>
          <a:prstGeom prst="rect">
            <a:avLst/>
          </a:prstGeom>
          <a:noFill/>
        </p:spPr>
      </p:pic>
      <p:pic>
        <p:nvPicPr>
          <p:cNvPr id="23" name="Picture 7" descr="C:\Users\ТороповаВВ\Desktop\перекинула\все фото\фото учит\Фото\DSC_44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04691"/>
            <a:ext cx="1584176" cy="1053309"/>
          </a:xfrm>
          <a:prstGeom prst="rect">
            <a:avLst/>
          </a:prstGeom>
          <a:noFill/>
        </p:spPr>
      </p:pic>
      <p:pic>
        <p:nvPicPr>
          <p:cNvPr id="16" name="Picture 3" descr="C:\Users\ТороповаВВ\Desktop\перекинула\все фото\фото учит\фото 2\20170408_1413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4221088"/>
            <a:ext cx="1560173" cy="1170130"/>
          </a:xfrm>
          <a:prstGeom prst="rect">
            <a:avLst/>
          </a:prstGeom>
          <a:noFill/>
        </p:spPr>
      </p:pic>
      <p:pic>
        <p:nvPicPr>
          <p:cNvPr id="12" name="Picture 4" descr="C:\Users\ТороповаВВ\Desktop\перекинула\все фото\фото учит\фото 2\IMG_20161209_133531_HD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348880"/>
            <a:ext cx="1619672" cy="1214754"/>
          </a:xfrm>
          <a:prstGeom prst="rect">
            <a:avLst/>
          </a:prstGeom>
          <a:noFill/>
        </p:spPr>
      </p:pic>
      <p:sp>
        <p:nvSpPr>
          <p:cNvPr id="7" name="Блок-схема: процесс 6"/>
          <p:cNvSpPr/>
          <p:nvPr/>
        </p:nvSpPr>
        <p:spPr>
          <a:xfrm>
            <a:off x="179512" y="188640"/>
            <a:ext cx="4176464" cy="1080120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ученическом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самоуправление  дает возможность  учащимся развить  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1331640" y="3501008"/>
            <a:ext cx="3096344" cy="684656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Черты характера личности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004048" y="1268760"/>
            <a:ext cx="3096344" cy="151216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Рассудительность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 и логику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Проницательность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Речь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интуицию</a:t>
            </a:r>
          </a:p>
          <a:p>
            <a:pPr algn="ctr"/>
            <a:endParaRPr lang="ru-RU" dirty="0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5076056" y="3068960"/>
            <a:ext cx="3024336" cy="1584176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Честность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Смелость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Инициативность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Обязательность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Настойчивость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1403648" y="5373216"/>
            <a:ext cx="3024336" cy="648072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Приобрести умения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1331640" y="1556792"/>
            <a:ext cx="3096344" cy="720080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Интеллектуальные способности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5076056" y="5085184"/>
            <a:ext cx="2952328" cy="1368152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Организовывать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Брать на себя риск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быть надежным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убеждать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Разбираться в людях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499992" y="1772816"/>
            <a:ext cx="360040" cy="36004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4499992" y="3717032"/>
            <a:ext cx="360040" cy="36004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572000" y="5517232"/>
            <a:ext cx="360040" cy="36004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ТороповаВВ\Desktop\перекинула\2017-2018 год\ЕЛКА ГЛАВЫ Г,\Новая папка\Арбугина Ан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7733" y="4725144"/>
            <a:ext cx="1270491" cy="1973580"/>
          </a:xfrm>
          <a:prstGeom prst="rect">
            <a:avLst/>
          </a:prstGeom>
          <a:noFill/>
        </p:spPr>
      </p:pic>
      <p:sp>
        <p:nvSpPr>
          <p:cNvPr id="11" name="Прямоугольная выноска 10"/>
          <p:cNvSpPr/>
          <p:nvPr/>
        </p:nvSpPr>
        <p:spPr>
          <a:xfrm>
            <a:off x="6732240" y="5949280"/>
            <a:ext cx="2232248" cy="720080"/>
          </a:xfrm>
          <a:prstGeom prst="wedgeRectCallout">
            <a:avLst>
              <a:gd name="adj1" fmla="val -65677"/>
              <a:gd name="adj2" fmla="val 17053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Арбугина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Анна. 2018 г.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Иркутский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мед.университет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врач-стомотолог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ТороповаВВ\Desktop\перекинула\2017-2018 год\ЕЛКА ГЛАВЫ Г,\Новая папка\Канина Настя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068960"/>
            <a:ext cx="1326148" cy="1872208"/>
          </a:xfrm>
          <a:prstGeom prst="rect">
            <a:avLst/>
          </a:prstGeom>
          <a:noFill/>
        </p:spPr>
      </p:pic>
      <p:sp>
        <p:nvSpPr>
          <p:cNvPr id="13" name="Прямоугольная выноска 12"/>
          <p:cNvSpPr/>
          <p:nvPr/>
        </p:nvSpPr>
        <p:spPr>
          <a:xfrm>
            <a:off x="2987824" y="4077072"/>
            <a:ext cx="2232248" cy="864096"/>
          </a:xfrm>
          <a:prstGeom prst="wedgeRectCallout">
            <a:avLst>
              <a:gd name="adj1" fmla="val -77751"/>
              <a:gd name="adj2" fmla="val 41336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Канина Настя. 2018 г.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Иркутский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гос.университет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педагогический институт.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географии,ОБЖ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ТороповаВВ\Desktop\перекинула\2017-2018 год\ЕЛКА ГЛАВЫ Г,\Новая папка\Миклина Ан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53516"/>
            <a:ext cx="1296144" cy="1956442"/>
          </a:xfrm>
          <a:prstGeom prst="rect">
            <a:avLst/>
          </a:prstGeom>
          <a:noFill/>
        </p:spPr>
      </p:pic>
      <p:sp>
        <p:nvSpPr>
          <p:cNvPr id="17" name="Прямоугольная выноска 16"/>
          <p:cNvSpPr/>
          <p:nvPr/>
        </p:nvSpPr>
        <p:spPr>
          <a:xfrm>
            <a:off x="4644008" y="2708920"/>
            <a:ext cx="2232248" cy="720080"/>
          </a:xfrm>
          <a:prstGeom prst="wedgeRectCallout">
            <a:avLst>
              <a:gd name="adj1" fmla="val -70383"/>
              <a:gd name="adj2" fmla="val 10561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Миклина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Анна. 2018 г.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Якутский 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пед.колледж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образование.</a:t>
            </a:r>
          </a:p>
        </p:txBody>
      </p:sp>
      <p:pic>
        <p:nvPicPr>
          <p:cNvPr id="4" name="Picture 4" descr="C:\Users\ТороповаВВ\Desktop\перекинула\2017-2018 год\ЕЛКА ГЛАВЫ Г,\Новая папка\Русанова Таня..jpg"/>
          <p:cNvPicPr>
            <a:picLocks noChangeAspect="1" noChangeArrowheads="1"/>
          </p:cNvPicPr>
          <p:nvPr/>
        </p:nvPicPr>
        <p:blipFill>
          <a:blip r:embed="rId5" cstate="print"/>
          <a:srcRect l="20834" r="12500"/>
          <a:stretch>
            <a:fillRect/>
          </a:stretch>
        </p:blipFill>
        <p:spPr bwMode="auto">
          <a:xfrm>
            <a:off x="4716016" y="476672"/>
            <a:ext cx="1704189" cy="1917213"/>
          </a:xfrm>
          <a:prstGeom prst="rect">
            <a:avLst/>
          </a:prstGeom>
          <a:noFill/>
        </p:spPr>
      </p:pic>
      <p:sp>
        <p:nvSpPr>
          <p:cNvPr id="19" name="Прямоугольная выноска 18"/>
          <p:cNvSpPr/>
          <p:nvPr/>
        </p:nvSpPr>
        <p:spPr>
          <a:xfrm>
            <a:off x="6588224" y="1268760"/>
            <a:ext cx="2232248" cy="720080"/>
          </a:xfrm>
          <a:prstGeom prst="wedgeRectCallout">
            <a:avLst>
              <a:gd name="adj1" fmla="val -72145"/>
              <a:gd name="adj2" fmla="val 101523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Русанова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Татьяна. 2018 г.</a:t>
            </a:r>
          </a:p>
          <a:p>
            <a:pPr algn="ctr"/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Иркуткий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пед.колледж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классов..</a:t>
            </a:r>
          </a:p>
        </p:txBody>
      </p:sp>
      <p:pic>
        <p:nvPicPr>
          <p:cNvPr id="20" name="Picture 2" descr="C:\Users\ТороповаВВ\Desktop\перекинула\все фото\фото учит\акция\DSC_2363.JPG"/>
          <p:cNvPicPr>
            <a:picLocks noChangeAspect="1" noChangeArrowheads="1"/>
          </p:cNvPicPr>
          <p:nvPr/>
        </p:nvPicPr>
        <p:blipFill>
          <a:blip r:embed="rId6" cstate="print"/>
          <a:srcRect l="11593" r="20589"/>
          <a:stretch>
            <a:fillRect/>
          </a:stretch>
        </p:blipFill>
        <p:spPr bwMode="auto">
          <a:xfrm>
            <a:off x="179512" y="4797152"/>
            <a:ext cx="1873647" cy="1836934"/>
          </a:xfrm>
          <a:prstGeom prst="rect">
            <a:avLst/>
          </a:prstGeom>
          <a:noFill/>
        </p:spPr>
      </p:pic>
      <p:sp>
        <p:nvSpPr>
          <p:cNvPr id="21" name="Прямоугольная выноска 20"/>
          <p:cNvSpPr/>
          <p:nvPr/>
        </p:nvSpPr>
        <p:spPr>
          <a:xfrm>
            <a:off x="2339752" y="5949280"/>
            <a:ext cx="2304256" cy="720080"/>
          </a:xfrm>
          <a:prstGeom prst="wedgeRectCallout">
            <a:avLst>
              <a:gd name="adj1" fmla="val -75117"/>
              <a:gd name="adj2" fmla="val 17311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Нутчина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Аина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2018 г.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Новосибирский  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пед.колледж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классов..</a:t>
            </a: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1619672" y="1052736"/>
            <a:ext cx="2232248" cy="864096"/>
          </a:xfrm>
          <a:prstGeom prst="wedgeRectCallout">
            <a:avLst>
              <a:gd name="adj1" fmla="val -72145"/>
              <a:gd name="adj2" fmla="val 89234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Жевлакова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Софья.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Уральский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гос.университет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прокуратуры. Судебная и прокурорская деятельность. 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ороповаВВ\Desktop\IMG-20180605-WA0013.jpg"/>
          <p:cNvPicPr>
            <a:picLocks noChangeAspect="1" noChangeArrowheads="1"/>
          </p:cNvPicPr>
          <p:nvPr/>
        </p:nvPicPr>
        <p:blipFill>
          <a:blip r:embed="rId7" cstate="print"/>
          <a:srcRect l="39501" t="11151" r="29000" b="19550"/>
          <a:stretch>
            <a:fillRect/>
          </a:stretch>
        </p:blipFill>
        <p:spPr bwMode="auto">
          <a:xfrm>
            <a:off x="467544" y="692696"/>
            <a:ext cx="1008112" cy="1992997"/>
          </a:xfrm>
          <a:prstGeom prst="rect">
            <a:avLst/>
          </a:prstGeom>
          <a:noFill/>
        </p:spPr>
      </p:pic>
      <p:pic>
        <p:nvPicPr>
          <p:cNvPr id="2051" name="Picture 3" descr="C:\Users\ТороповаВВ\Desktop\DSC_9594.JPG"/>
          <p:cNvPicPr>
            <a:picLocks noChangeAspect="1" noChangeArrowheads="1"/>
          </p:cNvPicPr>
          <p:nvPr/>
        </p:nvPicPr>
        <p:blipFill>
          <a:blip r:embed="rId8" cstate="print"/>
          <a:srcRect l="27214" t="19288" r="35085" b="15744"/>
          <a:stretch>
            <a:fillRect/>
          </a:stretch>
        </p:blipFill>
        <p:spPr bwMode="auto">
          <a:xfrm>
            <a:off x="6998014" y="2276873"/>
            <a:ext cx="1822457" cy="2088232"/>
          </a:xfrm>
          <a:prstGeom prst="rect">
            <a:avLst/>
          </a:prstGeom>
          <a:noFill/>
        </p:spPr>
      </p:pic>
      <p:sp>
        <p:nvSpPr>
          <p:cNvPr id="15" name="Прямоугольная выноска 14"/>
          <p:cNvSpPr/>
          <p:nvPr/>
        </p:nvSpPr>
        <p:spPr>
          <a:xfrm>
            <a:off x="6660232" y="4509120"/>
            <a:ext cx="2232248" cy="720080"/>
          </a:xfrm>
          <a:prstGeom prst="wedgeRectCallout">
            <a:avLst>
              <a:gd name="adj1" fmla="val 9781"/>
              <a:gd name="adj2" fmla="val -82941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Большедворская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Катя.2018 г.</a:t>
            </a:r>
          </a:p>
          <a:p>
            <a:pPr algn="ctr"/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Иркуткий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пед.колледж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Социальный педагог.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роповаВВ\Desktop\перекинула\все фото\чайная церемония\IMG_20161017_034221_498.jpg"/>
          <p:cNvPicPr>
            <a:picLocks noChangeAspect="1" noChangeArrowheads="1"/>
          </p:cNvPicPr>
          <p:nvPr/>
        </p:nvPicPr>
        <p:blipFill>
          <a:blip r:embed="rId2" cstate="print"/>
          <a:srcRect l="13775" t="25850" r="17713" b="9051"/>
          <a:stretch>
            <a:fillRect/>
          </a:stretch>
        </p:blipFill>
        <p:spPr bwMode="auto">
          <a:xfrm rot="732241">
            <a:off x="1547663" y="2780928"/>
            <a:ext cx="3738609" cy="2664296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860032" y="539593"/>
            <a:ext cx="4104456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Сафонов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Дмитрий.БГУ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колледж. Правовое и социальное обеспечение.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Орлов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Сергей.Дальневосточный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юридический институт МВД.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Иванов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Василий.Красноярский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колледж гражданской авиации.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Диспечер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Карих Екатерина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Анатольевна.г.Иркутск.БГУ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Государственное и муниципальное управление.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Самарин Иван.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Олекминский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техникум.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3244335"/>
            <a:ext cx="3528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Подходимская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Людмила.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г.Киров.Вятский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гос.универ.Учитель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математики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информат.ики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Толстяков Эдуард .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г.Якутск.Полицейская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академия.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Попов Дмитрий. г. Хабаровск.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Дальневосточный юридический институт МВД. Стародубцев Сергей.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Красноярский колледж.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Информационный технологий и радиоэлектроники.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Лыткина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Алина.Якутск.Арктитчекий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гос.институт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Культуры и искусства.</a:t>
            </a:r>
            <a:r>
              <a:rPr lang="ru-RU" sz="1200" dirty="0" smtClean="0"/>
              <a:t>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Корнилова Виктория 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г.Иркутск.Иргупс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Менежмент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Юргин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Костя.Специалист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ДК «Гармония».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 descr="C:\Users\ТороповаВВ\Desktop\перекинула\все фото\фото учит\Фото\DSC_4403.JPG"/>
          <p:cNvPicPr>
            <a:picLocks noChangeAspect="1" noChangeArrowheads="1"/>
          </p:cNvPicPr>
          <p:nvPr/>
        </p:nvPicPr>
        <p:blipFill>
          <a:blip r:embed="rId3" cstate="print"/>
          <a:srcRect l="8274" t="11625" r="21059"/>
          <a:stretch>
            <a:fillRect/>
          </a:stretch>
        </p:blipFill>
        <p:spPr bwMode="auto">
          <a:xfrm>
            <a:off x="179512" y="188640"/>
            <a:ext cx="3169304" cy="2635279"/>
          </a:xfrm>
          <a:prstGeom prst="rect">
            <a:avLst/>
          </a:prstGeom>
          <a:noFill/>
        </p:spPr>
      </p:pic>
      <p:pic>
        <p:nvPicPr>
          <p:cNvPr id="2054" name="Picture 6" descr="C:\Users\ТороповаВВ\Desktop\перекинула\все фото\фото учит\фото 2\20160507_160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38700">
            <a:off x="246943" y="3244750"/>
            <a:ext cx="2427734" cy="3236979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932040" y="188640"/>
            <a:ext cx="3528392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Активисты , лидеры ,выпускники 2016, 2017 года.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ая выноска 10"/>
          <p:cNvSpPr/>
          <p:nvPr/>
        </p:nvSpPr>
        <p:spPr>
          <a:xfrm>
            <a:off x="1547664" y="2204864"/>
            <a:ext cx="7344816" cy="1440160"/>
          </a:xfrm>
          <a:prstGeom prst="wedgeRectCallout">
            <a:avLst>
              <a:gd name="adj1" fmla="val -59886"/>
              <a:gd name="adj2" fmla="val -2839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Сегодня от подростков требуется не только наличие отличных знаний, развитый интеллект, нестандартное мышление, но и социальная грамотность, конкурентоспособность, развитое чувство ответственности, умение самостоятельно принимать решения в ситуации выбора, прогнозировать их возможные последствия.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1547664" y="404664"/>
            <a:ext cx="7344816" cy="1368152"/>
          </a:xfrm>
          <a:prstGeom prst="wedgeRectCallout">
            <a:avLst>
              <a:gd name="adj1" fmla="val -61589"/>
              <a:gd name="adj2" fmla="val 4108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Современная школа, как и образовательное пространство в целом, остро нуждается в учениках нового поколения – всесторонне развитых личностях с активной жизненной позицией, способных быстро реагировать на меняющиеся условия среды и отстаивать свою точку зрения.     </a:t>
            </a:r>
            <a:endParaRPr lang="ru-RU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ТороповаВВ\Desktop\hello_html_m1ebf48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980728"/>
            <a:ext cx="1478025" cy="2376264"/>
          </a:xfrm>
          <a:prstGeom prst="rect">
            <a:avLst/>
          </a:prstGeom>
          <a:noFill/>
        </p:spPr>
      </p:pic>
      <p:sp>
        <p:nvSpPr>
          <p:cNvPr id="12" name="Прямоугольная выноска 11"/>
          <p:cNvSpPr/>
          <p:nvPr/>
        </p:nvSpPr>
        <p:spPr>
          <a:xfrm>
            <a:off x="2915816" y="3861048"/>
            <a:ext cx="5472608" cy="1296144"/>
          </a:xfrm>
          <a:prstGeom prst="wedgeRectCallout">
            <a:avLst>
              <a:gd name="adj1" fmla="val -70138"/>
              <a:gd name="adj2" fmla="val -22088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Возникает вопрос как помочь раскрыть их потенциальные возможности, испытать себя, найти такую форму работы, которая позволила бы привлечь их к общественной деятельности.</a:t>
            </a:r>
          </a:p>
        </p:txBody>
      </p:sp>
      <p:pic>
        <p:nvPicPr>
          <p:cNvPr id="1029" name="Picture 5" descr="C:\Users\ТороповаВВ\Desktop\39251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1339804" cy="1844824"/>
          </a:xfrm>
          <a:prstGeom prst="rect">
            <a:avLst/>
          </a:prstGeom>
          <a:noFill/>
        </p:spPr>
      </p:pic>
      <p:sp>
        <p:nvSpPr>
          <p:cNvPr id="14" name="Прямоугольная выноска 13"/>
          <p:cNvSpPr/>
          <p:nvPr/>
        </p:nvSpPr>
        <p:spPr>
          <a:xfrm>
            <a:off x="755576" y="5517232"/>
            <a:ext cx="4752528" cy="1008112"/>
          </a:xfrm>
          <a:prstGeom prst="wedgeRectCallout">
            <a:avLst>
              <a:gd name="adj1" fmla="val 62609"/>
              <a:gd name="adj2" fmla="val 41608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 образом  наиболее эффективно можно сформировать лидерские качества?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7" descr="C:\Users\ТороповаВВ\Desktop\531a66aa73efdbb2e07dc5b96080bd5c--clipart-tom-to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312948"/>
            <a:ext cx="1368152" cy="1442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332656"/>
            <a:ext cx="7704856" cy="34117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Одной из форм  является ученическое самоуправление, которое рассматривается как особая форма социально значимой, самостоятельной, инициативной, ответственной деятельности детей, направленной на решение важных вопросов развития, формирование у подростков активной жизненной позиции.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этим выражением следует понимать совместную деятельность обучающихся, их равноправные отношения и управление своим поведением и совместной деятельностью.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Главной задачей самоуправления является привлечение каждого учащегося к жизнедеятельности класса, школы.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уверены, что это система способствует включению обучающихся в активную школьную деятельность и развитию у них лидерских качеств.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C:\Users\ТороповаВВ\Desktop\перекинула\Посл.фото\20171005_123022.jpg"/>
          <p:cNvPicPr>
            <a:picLocks noChangeAspect="1" noChangeArrowheads="1"/>
          </p:cNvPicPr>
          <p:nvPr/>
        </p:nvPicPr>
        <p:blipFill>
          <a:blip r:embed="rId2" cstate="print"/>
          <a:srcRect t="19695" b="18759"/>
          <a:stretch>
            <a:fillRect/>
          </a:stretch>
        </p:blipFill>
        <p:spPr bwMode="auto">
          <a:xfrm>
            <a:off x="971600" y="5013176"/>
            <a:ext cx="2232248" cy="1752183"/>
          </a:xfrm>
          <a:prstGeom prst="rect">
            <a:avLst/>
          </a:prstGeom>
          <a:noFill/>
        </p:spPr>
      </p:pic>
      <p:pic>
        <p:nvPicPr>
          <p:cNvPr id="16" name="Picture 4" descr="C:\Users\ТороповаВВ\Desktop\перекинула\Посл.фото\20180426_133837.jpg"/>
          <p:cNvPicPr>
            <a:picLocks noChangeAspect="1" noChangeArrowheads="1"/>
          </p:cNvPicPr>
          <p:nvPr/>
        </p:nvPicPr>
        <p:blipFill>
          <a:blip r:embed="rId3" cstate="print"/>
          <a:srcRect t="12201" b="14300"/>
          <a:stretch>
            <a:fillRect/>
          </a:stretch>
        </p:blipFill>
        <p:spPr bwMode="auto">
          <a:xfrm>
            <a:off x="3275856" y="5013176"/>
            <a:ext cx="2074015" cy="1732055"/>
          </a:xfrm>
          <a:prstGeom prst="rect">
            <a:avLst/>
          </a:prstGeom>
          <a:noFill/>
        </p:spPr>
      </p:pic>
      <p:sp>
        <p:nvSpPr>
          <p:cNvPr id="17" name="Блок-схема: процесс 16"/>
          <p:cNvSpPr/>
          <p:nvPr/>
        </p:nvSpPr>
        <p:spPr>
          <a:xfrm>
            <a:off x="971600" y="3933056"/>
            <a:ext cx="7632848" cy="864096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В МБОУ СОШ №1 им. Н.Н.Яковлева  г.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Олекминска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разработана    программа ученического самоуправления. </a:t>
            </a:r>
          </a:p>
        </p:txBody>
      </p:sp>
      <p:pic>
        <p:nvPicPr>
          <p:cNvPr id="8" name="Picture 5" descr="C:\Users\ТороповаВВ\Desktop\перекинула\все фото\фото учит\Фото\5а\20160507_16085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5013176"/>
            <a:ext cx="1241106" cy="1728192"/>
          </a:xfrm>
          <a:prstGeom prst="rect">
            <a:avLst/>
          </a:prstGeom>
          <a:noFill/>
        </p:spPr>
      </p:pic>
      <p:pic>
        <p:nvPicPr>
          <p:cNvPr id="9" name="Picture 9" descr="C:\Users\ТороповаВВ\Desktop\перекинула\Посл.фото\фото май\20180526_1254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8242" y="5013176"/>
            <a:ext cx="2232200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60648"/>
            <a:ext cx="7704856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- 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у школьников личной готовности к самореализации в условиях современного общества через освоение навыков социального взаимодействия.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700808"/>
            <a:ext cx="7704856" cy="35283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вовлечение каждого школьника в разнообразную деятельность, что является основным механизмом формирования личности;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обеспечение усвоения школьниками общечеловеческих ценностей, становление и реализацию активной жизненной позиции;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творческой индивидуальности учащихся и лидерских качеств;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формирование у детей опыта и навыков гармоничного взаимодействия с окружающей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природной средой, этической и экологической культуры, позитивного отношения к людям, самому себе и окружающей среде;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 пропаганда здорового образа жизни;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ТороповаВВ\Desktop\перекинула\все фото\чайная церемония\IMG_20161017_032655_7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301208"/>
            <a:ext cx="1891655" cy="1418741"/>
          </a:xfrm>
          <a:prstGeom prst="rect">
            <a:avLst/>
          </a:prstGeom>
          <a:noFill/>
        </p:spPr>
      </p:pic>
      <p:pic>
        <p:nvPicPr>
          <p:cNvPr id="7" name="Picture 3" descr="C:\Users\ТороповаВВ\Desktop\перекинула\Посл.фото\20180426_133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277206"/>
            <a:ext cx="1080120" cy="1440160"/>
          </a:xfrm>
          <a:prstGeom prst="rect">
            <a:avLst/>
          </a:prstGeom>
          <a:noFill/>
        </p:spPr>
      </p:pic>
      <p:pic>
        <p:nvPicPr>
          <p:cNvPr id="8" name="Picture 4" descr="C:\Users\ТороповаВВ\Desktop\перекинула\Посл.фото\20180428_142508.jpg"/>
          <p:cNvPicPr>
            <a:picLocks noChangeAspect="1" noChangeArrowheads="1"/>
          </p:cNvPicPr>
          <p:nvPr/>
        </p:nvPicPr>
        <p:blipFill>
          <a:blip r:embed="rId4" cstate="print"/>
          <a:srcRect t="23373"/>
          <a:stretch>
            <a:fillRect/>
          </a:stretch>
        </p:blipFill>
        <p:spPr bwMode="auto">
          <a:xfrm>
            <a:off x="3563888" y="5301208"/>
            <a:ext cx="1368152" cy="1440160"/>
          </a:xfrm>
          <a:prstGeom prst="rect">
            <a:avLst/>
          </a:prstGeom>
          <a:noFill/>
        </p:spPr>
      </p:pic>
      <p:pic>
        <p:nvPicPr>
          <p:cNvPr id="9" name="Picture 5" descr="C:\Users\ТороповаВВ\Desktop\перекинула\Посл.фото\20180509_1139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5301208"/>
            <a:ext cx="1080120" cy="1440160"/>
          </a:xfrm>
          <a:prstGeom prst="rect">
            <a:avLst/>
          </a:prstGeom>
          <a:noFill/>
        </p:spPr>
      </p:pic>
      <p:pic>
        <p:nvPicPr>
          <p:cNvPr id="10" name="Picture 6" descr="C:\Users\ТороповаВВ\Desktop\перекинула\Посл.фото\20180420_123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5273824"/>
            <a:ext cx="1080120" cy="1440160"/>
          </a:xfrm>
          <a:prstGeom prst="rect">
            <a:avLst/>
          </a:prstGeom>
          <a:noFill/>
        </p:spPr>
      </p:pic>
      <p:pic>
        <p:nvPicPr>
          <p:cNvPr id="11" name="Picture 7" descr="C:\Users\ТороповаВВ\Desktop\перекинула\Посл.фото\20171123_1715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5297827"/>
            <a:ext cx="1082656" cy="1443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3203848" y="1844824"/>
            <a:ext cx="3384376" cy="792088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Позиционный блок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479634" y="-248453"/>
            <a:ext cx="18473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563888" y="5445224"/>
            <a:ext cx="2808312" cy="792088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Технологический блок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187624" y="4149080"/>
            <a:ext cx="3168352" cy="864096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Управленческий блок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292080" y="4149080"/>
            <a:ext cx="2952328" cy="792088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Содержательный блок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5292080" y="2996952"/>
            <a:ext cx="3168352" cy="864096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Нормативно-правовой блок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1187624" y="2924944"/>
            <a:ext cx="3168352" cy="936104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Организационный блок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1619672" y="476672"/>
            <a:ext cx="6696744" cy="1080120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Общая схема органов ученического самоуправления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716016" y="2708920"/>
            <a:ext cx="0" cy="273630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771800" y="2636912"/>
            <a:ext cx="432048" cy="28803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7" idx="3"/>
          </p:cNvCxnSpPr>
          <p:nvPr/>
        </p:nvCxnSpPr>
        <p:spPr>
          <a:xfrm flipH="1">
            <a:off x="6372200" y="4941168"/>
            <a:ext cx="504056" cy="9001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843808" y="5085184"/>
            <a:ext cx="720080" cy="7920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588224" y="2636912"/>
            <a:ext cx="360040" cy="28803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1" idx="2"/>
            <a:endCxn id="8" idx="0"/>
          </p:cNvCxnSpPr>
          <p:nvPr/>
        </p:nvCxnSpPr>
        <p:spPr>
          <a:xfrm>
            <a:off x="2771800" y="386104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020272" y="3861048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764704"/>
            <a:ext cx="7776864" cy="54726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771800" y="116632"/>
            <a:ext cx="4104456" cy="504056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Нормативно-правовой блок»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827584" y="3296166"/>
            <a:ext cx="7416824" cy="1000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Конституция Российской Федерации;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Закон Российской Федерации «Об образовании»;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Конвенция о правах ребенка;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4.Устав муниципального образовательного учреждения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«Средняя общеобразовательная школа № 1»;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Положение о «ШС»;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Положение об ученическом самоуправлении;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Положение о  школьном Совете;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Положение о порядке проведения выборов Президента «ШДР»;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 Инструкция мэра и представителя президента класса;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10. Положение о дежурстве классов по школе;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11. Программа школы «Лидер;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12. Положение о смотрах, конкурсах проводимых в школе;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13. Положение о конкурсе «Лучший дежурный класс»;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14. Положение о конкурсе «Лучший дневник»;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15. Положение о конкурсе «Самый активный класс»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16. Положение о конкурсе «Лучший классный уголок».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986367" y="-4834319"/>
            <a:ext cx="7171259" cy="1012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Конституция Российской Федерации;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Закон Российской Федерации «Об образовании»;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Конвенция о правах ребенка;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4.Устав «МБОУ «СОШ №1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им.Н.Н.Яковлева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Положение о «ШС»;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Положение об ученическом самоуправлении;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Положение о  школьном Совете;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Положение о порядке проведения выборов Президента «ШДР»;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Инструкция мэра и представителя президента класса;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Положение о дежурстве классов по школе;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Программа школы «Лидер;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Положение о смотрах, конкурсах проводимых в школе;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Положение о конкурсе «Лучший дежурный класс»;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Положение о конкурсе «Лучший дневник»;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 Положение о конкурсе «Самый активный класс»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16. Положение о конкурсе «Лучший классный уголок».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5256584" cy="26642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Используя опыт новых технологий и учитывая имеющиеся модели самоуправления в сентябре 2015 года было принято решение о создании игрового государства “Школьное Созвездие” и проведены      выборы в актив на классном и общешкольном уровне. Формирование органов самоуправления закончилось выборами Президента «Школьного созвездия ». 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140968"/>
            <a:ext cx="5256584" cy="3600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C:\Users\Ольга Петровна\Desktop\фото учит\20160314_1226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60648"/>
            <a:ext cx="14401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Блок-схема: процесс 15"/>
          <p:cNvSpPr/>
          <p:nvPr/>
        </p:nvSpPr>
        <p:spPr>
          <a:xfrm>
            <a:off x="1475656" y="3140968"/>
            <a:ext cx="3312368" cy="576064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Организационный блок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(Схема школьного самоуправления)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1763688" y="4869160"/>
            <a:ext cx="2304256" cy="50405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Конференция учащихся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2195736" y="4293096"/>
            <a:ext cx="1368152" cy="43204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Управляющий Совет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3779912" y="4293096"/>
            <a:ext cx="1512168" cy="43204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Родительский комитет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123728" y="3861048"/>
            <a:ext cx="1656184" cy="288032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 школы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395536" y="4293096"/>
            <a:ext cx="1584176" cy="43204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Педагогический совет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2051720" y="5877272"/>
            <a:ext cx="1800200" cy="288032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Ученический Совет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2051720" y="5445224"/>
            <a:ext cx="1800200" cy="36004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1691680" y="332656"/>
            <a:ext cx="2448272" cy="360040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Позиционный блок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" descr="C:\Users\ТороповаВВ\Desktop\перекинула\все фото\чайная церемония\IMG_20161017_034221_498.jpg"/>
          <p:cNvPicPr>
            <a:picLocks noChangeAspect="1" noChangeArrowheads="1"/>
          </p:cNvPicPr>
          <p:nvPr/>
        </p:nvPicPr>
        <p:blipFill>
          <a:blip r:embed="rId3" cstate="print"/>
          <a:srcRect l="67426" t="30770" r="16824" b="42230"/>
          <a:stretch>
            <a:fillRect/>
          </a:stretch>
        </p:blipFill>
        <p:spPr bwMode="auto">
          <a:xfrm>
            <a:off x="7596336" y="1772816"/>
            <a:ext cx="1368152" cy="2016224"/>
          </a:xfrm>
          <a:prstGeom prst="rect">
            <a:avLst/>
          </a:prstGeom>
          <a:noFill/>
        </p:spPr>
      </p:pic>
      <p:pic>
        <p:nvPicPr>
          <p:cNvPr id="26" name="Picture 3" descr="C:\Users\ТороповаВВ\Desktop\перекинула\2017-2018 год\ЕЛКА ГЛАВЫ Г,\Новая папка\Арбугина Ан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924944"/>
            <a:ext cx="1296144" cy="2016224"/>
          </a:xfrm>
          <a:prstGeom prst="rect">
            <a:avLst/>
          </a:prstGeom>
          <a:noFill/>
        </p:spPr>
      </p:pic>
      <p:pic>
        <p:nvPicPr>
          <p:cNvPr id="28" name="Picture 2" descr="C:\Users\ТороповаВВ\Desktop\IMG-20190326-WA0006.jpg"/>
          <p:cNvPicPr>
            <a:picLocks noChangeAspect="1" noChangeArrowheads="1"/>
          </p:cNvPicPr>
          <p:nvPr/>
        </p:nvPicPr>
        <p:blipFill>
          <a:blip r:embed="rId5" cstate="print"/>
          <a:srcRect r="21840"/>
          <a:stretch>
            <a:fillRect/>
          </a:stretch>
        </p:blipFill>
        <p:spPr bwMode="auto">
          <a:xfrm>
            <a:off x="7308304" y="4581128"/>
            <a:ext cx="1675201" cy="1656184"/>
          </a:xfrm>
          <a:prstGeom prst="rect">
            <a:avLst/>
          </a:prstGeom>
          <a:noFill/>
        </p:spPr>
      </p:pic>
      <p:sp>
        <p:nvSpPr>
          <p:cNvPr id="44" name="Блок-схема: процесс 43"/>
          <p:cNvSpPr/>
          <p:nvPr/>
        </p:nvSpPr>
        <p:spPr>
          <a:xfrm>
            <a:off x="2051720" y="6237312"/>
            <a:ext cx="1800200" cy="36004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 лидеров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3083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Молчанова Юля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2018-2019 г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796136" y="227687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Иванов Василий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2015-2016 г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380312" y="3861048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Подходимская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Люда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2016-2017 г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724128" y="5013176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Арбугина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Анна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2017-2018г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899592" y="764704"/>
            <a:ext cx="7992888" cy="5976664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771800" y="116632"/>
            <a:ext cx="4104456" cy="504056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Технологический блок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869160"/>
            <a:ext cx="288032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Социально-значимая деятельность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068960"/>
            <a:ext cx="295232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Досуговая деятельность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196752"/>
            <a:ext cx="295232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Программа «Лидер»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347864" y="1412776"/>
            <a:ext cx="720080" cy="43204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347864" y="3284984"/>
            <a:ext cx="720080" cy="43204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419872" y="5085184"/>
            <a:ext cx="720080" cy="43204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4283968" y="764704"/>
            <a:ext cx="4320480" cy="18002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 президента школы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Заседание комитетов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Собрания и коммунарские сборы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самоуправления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Районная школа лидеров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«Лидер класса», лидер «Школы» 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4283968" y="5157192"/>
            <a:ext cx="4248472" cy="136815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4283968" y="2636912"/>
            <a:ext cx="4320480" cy="2376264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Праздник «День знаний»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«Осенняя ярмарка»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«Осенние посиделки»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Посвящение в первоклассники»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«Посвящение в пятиклассники»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«Новогодний калейдоскоп»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Фестиваль «Дружбы народов»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Командно-штабные учения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КВН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марта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Фестиваль патриотической песни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Школьный «Ысыах»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Последний звонок</a:t>
            </a:r>
          </a:p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Акции «Собери ребенка в школу»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«Экологический десант»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Акция добра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«Подари Новый год ребенку»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«Живи ветеран»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«Свеча памяти»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«Георгиевская ленточка»</a:t>
            </a:r>
          </a:p>
          <a:p>
            <a:pPr>
              <a:buFont typeface="Wingdings" pitchFamily="2" charset="2"/>
              <a:buChar char="Ø"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556792"/>
            <a:ext cx="3897680" cy="48965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Лидер в школе – это, прежде всего, личность, душа школьного коллектива, инициатор идей и ответственный участник учебного и воспитательного процесса, а также опора администрации и педагогического коллектива.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467544" y="188640"/>
            <a:ext cx="3888432" cy="792088"/>
          </a:xfrm>
          <a:prstGeom prst="wedgeRectCallout">
            <a:avLst>
              <a:gd name="adj1" fmla="val -3233"/>
              <a:gd name="adj2" fmla="val 125325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же такой лидер?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Ольга Петровна\Desktop\фото учит\20160314_1226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2656"/>
            <a:ext cx="15841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Users\ТороповаВВ\Desktop\перекинула\2017-2018 год\ЕЛКА ГЛАВЫ Г,\Новая папка\Арбугина Ан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140968"/>
            <a:ext cx="1584176" cy="2428519"/>
          </a:xfrm>
          <a:prstGeom prst="rect">
            <a:avLst/>
          </a:prstGeom>
          <a:noFill/>
        </p:spPr>
      </p:pic>
      <p:pic>
        <p:nvPicPr>
          <p:cNvPr id="12" name="Picture 1" descr="C:\Users\ТороповаВВ\Desktop\перекинула\все фото\чайная церемония\IMG_20161017_034221_498.jpg"/>
          <p:cNvPicPr>
            <a:picLocks noChangeAspect="1" noChangeArrowheads="1"/>
          </p:cNvPicPr>
          <p:nvPr/>
        </p:nvPicPr>
        <p:blipFill>
          <a:blip r:embed="rId4" cstate="print"/>
          <a:srcRect l="67426" t="30770" r="16824" b="42230"/>
          <a:stretch>
            <a:fillRect/>
          </a:stretch>
        </p:blipFill>
        <p:spPr bwMode="auto">
          <a:xfrm>
            <a:off x="6876256" y="1196752"/>
            <a:ext cx="1656184" cy="2129379"/>
          </a:xfrm>
          <a:prstGeom prst="rect">
            <a:avLst/>
          </a:prstGeom>
          <a:noFill/>
        </p:spPr>
      </p:pic>
      <p:pic>
        <p:nvPicPr>
          <p:cNvPr id="13" name="Picture 2" descr="C:\Users\ТороповаВВ\Desktop\IMG-20190326-WA0006.jpg"/>
          <p:cNvPicPr>
            <a:picLocks noChangeAspect="1" noChangeArrowheads="1"/>
          </p:cNvPicPr>
          <p:nvPr/>
        </p:nvPicPr>
        <p:blipFill>
          <a:blip r:embed="rId5" cstate="print"/>
          <a:srcRect r="21840"/>
          <a:stretch>
            <a:fillRect/>
          </a:stretch>
        </p:blipFill>
        <p:spPr bwMode="auto">
          <a:xfrm>
            <a:off x="6804248" y="4365104"/>
            <a:ext cx="1891225" cy="19442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88024" y="2420888"/>
            <a:ext cx="1584176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2015 -2016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48264" y="6165304"/>
            <a:ext cx="1584176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2018-2010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5589240"/>
            <a:ext cx="1584176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2017-2018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3356992"/>
            <a:ext cx="1584176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2016-2017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824</TotalTime>
  <Words>1610</Words>
  <Application>Microsoft Office PowerPoint</Application>
  <PresentationFormat>Экран (4:3)</PresentationFormat>
  <Paragraphs>311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Слайд 1</vt:lpstr>
      <vt:lpstr>Слайд 2</vt:lpstr>
      <vt:lpstr>Слайд 3</vt:lpstr>
      <vt:lpstr>Слайд 4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ТороповаВВ</dc:creator>
  <cp:lastModifiedBy>ТороповаВВ</cp:lastModifiedBy>
  <cp:revision>243</cp:revision>
  <dcterms:created xsi:type="dcterms:W3CDTF">2019-03-25T00:38:03Z</dcterms:created>
  <dcterms:modified xsi:type="dcterms:W3CDTF">2019-03-26T06:45:31Z</dcterms:modified>
</cp:coreProperties>
</file>